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erchi Serif Bold" charset="1" panose="02000503060000020004"/>
      <p:regular r:id="rId25"/>
    </p:embeddedFont>
    <p:embeddedFont>
      <p:font typeface="Roboto" charset="1" panose="02000000000000000000"/>
      <p:regular r:id="rId26"/>
    </p:embeddedFont>
    <p:embeddedFont>
      <p:font typeface="Open Sans" charset="1" panose="020B0606030504020204"/>
      <p:regular r:id="rId27"/>
    </p:embeddedFont>
    <p:embeddedFont>
      <p:font typeface="Monterchi Serif" charset="1" panose="02000503060000020004"/>
      <p:regular r:id="rId28"/>
    </p:embeddedFont>
    <p:embeddedFont>
      <p:font typeface="Open Sans Bold" charset="1" panose="020B0806030504020204"/>
      <p:regular r:id="rId29"/>
    </p:embeddedFont>
    <p:embeddedFont>
      <p:font typeface="Glacial Indifference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24.png" Type="http://schemas.openxmlformats.org/officeDocument/2006/relationships/image"/><Relationship Id="rId5" Target="../embeddings/oleObject2.bin" Type="http://schemas.openxmlformats.org/officeDocument/2006/relationships/oleObject"/><Relationship Id="rId6" Target="../media/image25.png" Type="http://schemas.openxmlformats.org/officeDocument/2006/relationships/image"/><Relationship Id="rId7" Target="../embeddings/oleObject3.bin" Type="http://schemas.openxmlformats.org/officeDocument/2006/relationships/oleObjec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65278" y="1333120"/>
            <a:ext cx="8791358" cy="1983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18"/>
              </a:lnSpc>
            </a:pPr>
            <a:r>
              <a:rPr lang="en-US" b="true" sz="8447" spc="27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PLAN DE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36083" y="721474"/>
            <a:ext cx="3598580" cy="4114800"/>
            <a:chOff x="0" y="0"/>
            <a:chExt cx="4798106" cy="54864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10800000">
            <a:off x="15090784" y="6262713"/>
            <a:ext cx="3598580" cy="4114800"/>
            <a:chOff x="0" y="0"/>
            <a:chExt cx="4798106" cy="54864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-5400000">
            <a:off x="-1799290" y="6262713"/>
            <a:ext cx="3598580" cy="4114800"/>
            <a:chOff x="0" y="0"/>
            <a:chExt cx="4798106" cy="5486400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2" id="42"/>
          <p:cNvGrpSpPr/>
          <p:nvPr/>
        </p:nvGrpSpPr>
        <p:grpSpPr>
          <a:xfrm rot="5400000">
            <a:off x="13614746" y="733106"/>
            <a:ext cx="3598580" cy="4114800"/>
            <a:chOff x="0" y="0"/>
            <a:chExt cx="4798106" cy="5486400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5" id="55"/>
          <p:cNvGrpSpPr/>
          <p:nvPr/>
        </p:nvGrpSpPr>
        <p:grpSpPr>
          <a:xfrm rot="-10800000">
            <a:off x="6388878" y="8928906"/>
            <a:ext cx="5605872" cy="235776"/>
            <a:chOff x="0" y="0"/>
            <a:chExt cx="1476444" cy="6209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476444" cy="62097"/>
            </a:xfrm>
            <a:custGeom>
              <a:avLst/>
              <a:gdLst/>
              <a:ahLst/>
              <a:cxnLst/>
              <a:rect r="r" b="b" t="t" l="l"/>
              <a:pathLst>
                <a:path h="62097" w="1476444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-10800000">
            <a:off x="7317640" y="8504598"/>
            <a:ext cx="3748348" cy="235776"/>
            <a:chOff x="0" y="0"/>
            <a:chExt cx="987219" cy="6209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3554374" y="3497803"/>
            <a:ext cx="11274880" cy="138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b="true" sz="5931" spc="18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“SISTEMA GESTION DE CLASES</a:t>
            </a:r>
          </a:p>
          <a:p>
            <a:pPr algn="ctr" marL="0" indent="0" lvl="0">
              <a:lnSpc>
                <a:spcPts val="5279"/>
              </a:lnSpc>
            </a:pPr>
            <a:r>
              <a:rPr lang="en-US" b="true" sz="5931" spc="18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AULATRACK</a:t>
            </a:r>
            <a:r>
              <a:rPr lang="en-US" b="true" sz="5931" spc="18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”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596454" y="6198644"/>
            <a:ext cx="2386794" cy="32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2"/>
              </a:lnSpc>
            </a:pPr>
            <a:r>
              <a:rPr lang="en-US" b="true" sz="2687" spc="86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INTEGRANTES: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2385137" y="6589475"/>
            <a:ext cx="2809429" cy="109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23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Jordy Bazán</a:t>
            </a:r>
          </a:p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3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ebastián Salamanca</a:t>
            </a:r>
          </a:p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Tomás González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767560" y="603247"/>
            <a:ext cx="2386794" cy="32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2"/>
              </a:lnSpc>
            </a:pPr>
            <a:r>
              <a:rPr lang="en-US" b="true" sz="2687" spc="86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CAPSTONE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950603" y="6198644"/>
            <a:ext cx="2386794" cy="32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2"/>
              </a:lnSpc>
            </a:pPr>
            <a:r>
              <a:rPr lang="en-US" b="true" sz="2687" spc="86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PROFESOR: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307735" y="6589475"/>
            <a:ext cx="1672530" cy="37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Patricio Soto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309197" y="6198644"/>
            <a:ext cx="2386794" cy="32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2"/>
              </a:lnSpc>
            </a:pPr>
            <a:r>
              <a:rPr lang="en-US" b="true" sz="2687" spc="86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SECCIÓN: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235987" y="6589475"/>
            <a:ext cx="683568" cy="37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3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003D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3175" y="1542181"/>
            <a:ext cx="13965541" cy="8047643"/>
          </a:xfrm>
          <a:custGeom>
            <a:avLst/>
            <a:gdLst/>
            <a:ahLst/>
            <a:cxnLst/>
            <a:rect r="r" b="b" t="t" l="l"/>
            <a:pathLst>
              <a:path h="8047643" w="13965541">
                <a:moveTo>
                  <a:pt x="0" y="0"/>
                </a:moveTo>
                <a:lnTo>
                  <a:pt x="13965541" y="0"/>
                </a:lnTo>
                <a:lnTo>
                  <a:pt x="13965541" y="8047643"/>
                </a:lnTo>
                <a:lnTo>
                  <a:pt x="0" y="8047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8591" y="291226"/>
            <a:ext cx="16160709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b="true" sz="7200" spc="-187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DIAGRAMA DE BASE DE DATOS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1459" y="1123366"/>
            <a:ext cx="10065081" cy="8970503"/>
          </a:xfrm>
          <a:custGeom>
            <a:avLst/>
            <a:gdLst/>
            <a:ahLst/>
            <a:cxnLst/>
            <a:rect r="r" b="b" t="t" l="l"/>
            <a:pathLst>
              <a:path h="8970503" w="10065081">
                <a:moveTo>
                  <a:pt x="0" y="0"/>
                </a:moveTo>
                <a:lnTo>
                  <a:pt x="10065082" y="0"/>
                </a:lnTo>
                <a:lnTo>
                  <a:pt x="10065082" y="8970503"/>
                </a:lnTo>
                <a:lnTo>
                  <a:pt x="0" y="897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8591" y="291226"/>
            <a:ext cx="16160709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b="true" sz="7200" spc="-187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DIAGRAMA DE CASOS DE USO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7685" y="5143500"/>
            <a:ext cx="3775329" cy="4114800"/>
          </a:xfrm>
          <a:custGeom>
            <a:avLst/>
            <a:gdLst/>
            <a:ahLst/>
            <a:cxnLst/>
            <a:rect r="r" b="b" t="t" l="l"/>
            <a:pathLst>
              <a:path h="4114800" w="3775329">
                <a:moveTo>
                  <a:pt x="0" y="0"/>
                </a:moveTo>
                <a:lnTo>
                  <a:pt x="3775329" y="0"/>
                </a:lnTo>
                <a:lnTo>
                  <a:pt x="37753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39720" y="5143500"/>
            <a:ext cx="3260979" cy="4114800"/>
          </a:xfrm>
          <a:custGeom>
            <a:avLst/>
            <a:gdLst/>
            <a:ahLst/>
            <a:cxnLst/>
            <a:rect r="r" b="b" t="t" l="l"/>
            <a:pathLst>
              <a:path h="4114800" w="3260979">
                <a:moveTo>
                  <a:pt x="0" y="0"/>
                </a:moveTo>
                <a:lnTo>
                  <a:pt x="3260979" y="0"/>
                </a:lnTo>
                <a:lnTo>
                  <a:pt x="32609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48549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1560" y="1028700"/>
            <a:ext cx="7315200" cy="3319272"/>
          </a:xfrm>
          <a:custGeom>
            <a:avLst/>
            <a:gdLst/>
            <a:ahLst/>
            <a:cxnLst/>
            <a:rect r="r" b="b" t="t" l="l"/>
            <a:pathLst>
              <a:path h="3319272" w="7315200">
                <a:moveTo>
                  <a:pt x="0" y="0"/>
                </a:moveTo>
                <a:lnTo>
                  <a:pt x="7315200" y="0"/>
                </a:lnTo>
                <a:lnTo>
                  <a:pt x="7315200" y="3319272"/>
                </a:lnTo>
                <a:lnTo>
                  <a:pt x="0" y="3319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0281" y="1218563"/>
            <a:ext cx="11778879" cy="111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3"/>
              </a:lnSpc>
              <a:spcBef>
                <a:spcPct val="0"/>
              </a:spcBef>
            </a:pPr>
            <a:r>
              <a:rPr lang="en-US" b="true" sz="9127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TECNOLOGIAS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0281" y="2574227"/>
            <a:ext cx="11390011" cy="42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50281" y="2454944"/>
            <a:ext cx="7593719" cy="234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1"/>
              </a:lnSpc>
              <a:spcBef>
                <a:spcPct val="0"/>
              </a:spcBef>
            </a:pPr>
            <a:r>
              <a:rPr lang="en-US" sz="297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Las tecnologías están sujetas a cambios</a:t>
            </a:r>
          </a:p>
          <a:p>
            <a:pPr algn="l">
              <a:lnSpc>
                <a:spcPts val="3781"/>
              </a:lnSpc>
              <a:spcBef>
                <a:spcPct val="0"/>
              </a:spcBef>
            </a:pPr>
          </a:p>
          <a:p>
            <a:pPr algn="l" marL="642880" indent="-321440" lvl="1">
              <a:lnSpc>
                <a:spcPts val="3781"/>
              </a:lnSpc>
              <a:buFont typeface="Arial"/>
              <a:buChar char="•"/>
            </a:pPr>
            <a:r>
              <a:rPr lang="en-US" sz="297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Frontend: React + CSS </a:t>
            </a:r>
          </a:p>
          <a:p>
            <a:pPr algn="l" marL="642880" indent="-321440" lvl="1">
              <a:lnSpc>
                <a:spcPts val="3781"/>
              </a:lnSpc>
              <a:buFont typeface="Arial"/>
              <a:buChar char="•"/>
            </a:pPr>
            <a:r>
              <a:rPr lang="en-US" sz="297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Backend: Node.js o Django</a:t>
            </a:r>
          </a:p>
          <a:p>
            <a:pPr algn="l" marL="642880" indent="-321440" lvl="1">
              <a:lnSpc>
                <a:spcPts val="3781"/>
              </a:lnSpc>
              <a:buFont typeface="Arial"/>
              <a:buChar char="•"/>
            </a:pPr>
            <a:r>
              <a:rPr lang="en-US" sz="297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BBDD: SQLlite o PostgreSQL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92635" y="1028700"/>
            <a:ext cx="3748348" cy="235776"/>
            <a:chOff x="0" y="0"/>
            <a:chExt cx="987219" cy="62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98378" y="9258300"/>
            <a:ext cx="3748348" cy="235776"/>
            <a:chOff x="0" y="0"/>
            <a:chExt cx="987219" cy="62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72277" y="1453008"/>
            <a:ext cx="3748348" cy="235776"/>
            <a:chOff x="0" y="0"/>
            <a:chExt cx="987219" cy="62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578021" y="9682608"/>
            <a:ext cx="3748348" cy="235776"/>
            <a:chOff x="0" y="0"/>
            <a:chExt cx="987219" cy="620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691545"/>
            <a:ext cx="11218026" cy="563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3"/>
              </a:lnSpc>
              <a:spcBef>
                <a:spcPct val="0"/>
              </a:spcBef>
            </a:pPr>
            <a:r>
              <a:rPr lang="en-US" sz="205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Fase de Análisis y Planificación (6 días):</a:t>
            </a:r>
          </a:p>
          <a:p>
            <a:pPr algn="just">
              <a:lnSpc>
                <a:spcPts val="2613"/>
              </a:lnSpc>
              <a:spcBef>
                <a:spcPct val="0"/>
              </a:spcBef>
            </a:pPr>
            <a:r>
              <a:rPr lang="en-US" sz="205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Buscar oportunidades, identificar problemática y solución, beneficios, alcance, metodología, requisitos, tecnologías, roles, costos, riesgos y pruebas de calidad.</a:t>
            </a:r>
          </a:p>
          <a:p>
            <a:pPr algn="just">
              <a:lnSpc>
                <a:spcPts val="2613"/>
              </a:lnSpc>
              <a:spcBef>
                <a:spcPct val="0"/>
              </a:spcBef>
            </a:pPr>
          </a:p>
          <a:p>
            <a:pPr algn="just">
              <a:lnSpc>
                <a:spcPts val="2613"/>
              </a:lnSpc>
              <a:spcBef>
                <a:spcPct val="0"/>
              </a:spcBef>
            </a:pPr>
            <a:r>
              <a:rPr lang="en-US" sz="205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Fase de Diseño (1 día)</a:t>
            </a:r>
          </a:p>
          <a:p>
            <a:pPr algn="just">
              <a:lnSpc>
                <a:spcPts val="2613"/>
              </a:lnSpc>
              <a:spcBef>
                <a:spcPct val="0"/>
              </a:spcBef>
            </a:pPr>
            <a:r>
              <a:rPr lang="en-US" sz="205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Modelar base de datos, diagrama de clases y casos de uso.</a:t>
            </a:r>
          </a:p>
          <a:p>
            <a:pPr algn="just">
              <a:lnSpc>
                <a:spcPts val="2613"/>
              </a:lnSpc>
              <a:spcBef>
                <a:spcPct val="0"/>
              </a:spcBef>
            </a:pPr>
          </a:p>
          <a:p>
            <a:pPr algn="just">
              <a:lnSpc>
                <a:spcPts val="2613"/>
              </a:lnSpc>
              <a:spcBef>
                <a:spcPct val="0"/>
              </a:spcBef>
            </a:pPr>
            <a:r>
              <a:rPr lang="en-US" sz="205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Fase de Implementación y Desarrollo (41 días)</a:t>
            </a:r>
          </a:p>
          <a:p>
            <a:pPr algn="just">
              <a:lnSpc>
                <a:spcPts val="2613"/>
              </a:lnSpc>
              <a:spcBef>
                <a:spcPct val="0"/>
              </a:spcBef>
            </a:pPr>
            <a:r>
              <a:rPr lang="en-US" sz="205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Configuración inicial: repositorio GitHub, mockups.</a:t>
            </a:r>
          </a:p>
          <a:p>
            <a:pPr algn="just">
              <a:lnSpc>
                <a:spcPts val="2613"/>
              </a:lnSpc>
              <a:spcBef>
                <a:spcPct val="0"/>
              </a:spcBef>
            </a:pPr>
            <a:r>
              <a:rPr lang="en-US" sz="205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Desarrollo de la aplicación y sus módulos principales (usuarios, alumnos, notas, asistencias, anotaciones)</a:t>
            </a:r>
          </a:p>
          <a:p>
            <a:pPr algn="just">
              <a:lnSpc>
                <a:spcPts val="2613"/>
              </a:lnSpc>
              <a:spcBef>
                <a:spcPct val="0"/>
              </a:spcBef>
            </a:pPr>
          </a:p>
          <a:p>
            <a:pPr algn="just">
              <a:lnSpc>
                <a:spcPts val="2613"/>
              </a:lnSpc>
              <a:spcBef>
                <a:spcPct val="0"/>
              </a:spcBef>
            </a:pPr>
            <a:r>
              <a:rPr lang="en-US" sz="205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Fase de Pruebas (8 días)</a:t>
            </a:r>
          </a:p>
          <a:p>
            <a:pPr algn="just">
              <a:lnSpc>
                <a:spcPts val="2613"/>
              </a:lnSpc>
              <a:spcBef>
                <a:spcPct val="0"/>
              </a:spcBef>
            </a:pPr>
            <a:r>
              <a:rPr lang="en-US" sz="205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Pruebas caja negra, caja blanca, rendimiento y corrección de errores funcionales.</a:t>
            </a:r>
          </a:p>
          <a:p>
            <a:pPr algn="just">
              <a:lnSpc>
                <a:spcPts val="2613"/>
              </a:lnSpc>
              <a:spcBef>
                <a:spcPct val="0"/>
              </a:spcBef>
            </a:pPr>
          </a:p>
          <a:p>
            <a:pPr algn="just">
              <a:lnSpc>
                <a:spcPts val="2613"/>
              </a:lnSpc>
              <a:spcBef>
                <a:spcPct val="0"/>
              </a:spcBef>
            </a:pPr>
            <a:r>
              <a:rPr lang="en-US" sz="205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Fase de Despliegue (4 días)</a:t>
            </a:r>
          </a:p>
          <a:p>
            <a:pPr algn="just">
              <a:lnSpc>
                <a:spcPts val="2613"/>
              </a:lnSpc>
              <a:spcBef>
                <a:spcPct val="0"/>
              </a:spcBef>
            </a:pPr>
            <a:r>
              <a:rPr lang="en-US" sz="2057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Lanzamiento en servidor, ajustes finales y documentación.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35209" y="667290"/>
            <a:ext cx="6062640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spc="-187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CRONOGRAMA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92635" y="1028700"/>
            <a:ext cx="3748348" cy="235776"/>
            <a:chOff x="0" y="0"/>
            <a:chExt cx="987219" cy="62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98378" y="9258300"/>
            <a:ext cx="3748348" cy="235776"/>
            <a:chOff x="0" y="0"/>
            <a:chExt cx="987219" cy="62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78021" y="9682608"/>
            <a:ext cx="3748348" cy="235776"/>
            <a:chOff x="0" y="0"/>
            <a:chExt cx="987219" cy="62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53986" y="1795788"/>
            <a:ext cx="7944393" cy="5417116"/>
          </a:xfrm>
          <a:custGeom>
            <a:avLst/>
            <a:gdLst/>
            <a:ahLst/>
            <a:cxnLst/>
            <a:rect r="r" b="b" t="t" l="l"/>
            <a:pathLst>
              <a:path h="5417116" w="7944393">
                <a:moveTo>
                  <a:pt x="0" y="0"/>
                </a:moveTo>
                <a:lnTo>
                  <a:pt x="7944392" y="0"/>
                </a:lnTo>
                <a:lnTo>
                  <a:pt x="7944392" y="5417116"/>
                </a:lnTo>
                <a:lnTo>
                  <a:pt x="0" y="5417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795788"/>
            <a:ext cx="8432948" cy="5417116"/>
          </a:xfrm>
          <a:custGeom>
            <a:avLst/>
            <a:gdLst/>
            <a:ahLst/>
            <a:cxnLst/>
            <a:rect r="r" b="b" t="t" l="l"/>
            <a:pathLst>
              <a:path h="5417116" w="8432948">
                <a:moveTo>
                  <a:pt x="0" y="0"/>
                </a:moveTo>
                <a:lnTo>
                  <a:pt x="8432948" y="0"/>
                </a:lnTo>
                <a:lnTo>
                  <a:pt x="8432948" y="5417116"/>
                </a:lnTo>
                <a:lnTo>
                  <a:pt x="0" y="5417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35209" y="667290"/>
            <a:ext cx="6062640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spc="-187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CRONOGRAMA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32294" y="275442"/>
            <a:ext cx="9570521" cy="92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3"/>
              </a:lnSpc>
            </a:pPr>
            <a:r>
              <a:rPr lang="en-US" b="true" sz="6399" spc="-166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COSTOS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258110" y="6333190"/>
            <a:ext cx="3598580" cy="4114800"/>
            <a:chOff x="0" y="0"/>
            <a:chExt cx="4798106" cy="54864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5400000">
            <a:off x="14431310" y="-258110"/>
            <a:ext cx="3598580" cy="4114800"/>
            <a:chOff x="0" y="0"/>
            <a:chExt cx="4798106" cy="54864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aphicFrame>
        <p:nvGraphicFramePr>
          <p:cNvPr name="Object 29" id="29"/>
          <p:cNvGraphicFramePr/>
          <p:nvPr/>
        </p:nvGraphicFramePr>
        <p:xfrm>
          <a:off x="2057400" y="1549225"/>
          <a:ext cx="8620125" cy="2933700"/>
        </p:xfrm>
        <a:graphic>
          <a:graphicData uri="http://schemas.openxmlformats.org/presentationml/2006/ole">
            <p:oleObj imgW="10337800" imgH="4648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30" id="30"/>
          <p:cNvGraphicFramePr/>
          <p:nvPr/>
        </p:nvGraphicFramePr>
        <p:xfrm>
          <a:off x="2057400" y="5143500"/>
          <a:ext cx="5791200" cy="2514600"/>
        </p:xfrm>
        <a:graphic>
          <a:graphicData uri="http://schemas.openxmlformats.org/presentationml/2006/ole">
            <p:oleObj imgW="6946900" imgH="36703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31" id="31"/>
          <p:cNvGraphicFramePr/>
          <p:nvPr/>
        </p:nvGraphicFramePr>
        <p:xfrm>
          <a:off x="9558761" y="5143500"/>
          <a:ext cx="7077075" cy="1676400"/>
        </p:xfrm>
        <a:graphic>
          <a:graphicData uri="http://schemas.openxmlformats.org/presentationml/2006/ole">
            <p:oleObj imgW="8496300" imgH="30861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2" id="32"/>
          <p:cNvSpPr txBox="true"/>
          <p:nvPr/>
        </p:nvSpPr>
        <p:spPr>
          <a:xfrm rot="0">
            <a:off x="1963341" y="990600"/>
            <a:ext cx="335056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Hor</a:t>
            </a:r>
            <a:r>
              <a:rPr lang="en-US" b="true" sz="18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por Fase del proyecto</a:t>
            </a:r>
          </a:p>
          <a:p>
            <a:pPr algn="ctr">
              <a:lnSpc>
                <a:spcPts val="2659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057400" y="4796155"/>
            <a:ext cx="275079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18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b="true" sz="18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stos Roles por Horas</a:t>
            </a:r>
          </a:p>
          <a:p>
            <a:pPr algn="ctr">
              <a:lnSpc>
                <a:spcPts val="265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9536289" y="4796155"/>
            <a:ext cx="859661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Cost</a:t>
            </a:r>
            <a:r>
              <a:rPr lang="en-US" b="true" sz="18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b="true" sz="18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 por concepto de hardware y servicios (DUOC UC infraestructura)</a:t>
            </a:r>
          </a:p>
          <a:p>
            <a:pPr algn="ctr"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5653" y="579888"/>
            <a:ext cx="3748348" cy="230140"/>
            <a:chOff x="0" y="0"/>
            <a:chExt cx="987219" cy="60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219" cy="60613"/>
            </a:xfrm>
            <a:custGeom>
              <a:avLst/>
              <a:gdLst/>
              <a:ahLst/>
              <a:cxnLst/>
              <a:rect r="r" b="b" t="t" l="l"/>
              <a:pathLst>
                <a:path h="60613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0613"/>
                  </a:lnTo>
                  <a:lnTo>
                    <a:pt x="0" y="60613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7219" cy="8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385295" y="165722"/>
            <a:ext cx="3748348" cy="230140"/>
            <a:chOff x="0" y="0"/>
            <a:chExt cx="987219" cy="606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219" cy="60613"/>
            </a:xfrm>
            <a:custGeom>
              <a:avLst/>
              <a:gdLst/>
              <a:ahLst/>
              <a:cxnLst/>
              <a:rect r="r" b="b" t="t" l="l"/>
              <a:pathLst>
                <a:path h="60613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0613"/>
                  </a:lnTo>
                  <a:lnTo>
                    <a:pt x="0" y="60613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87219" cy="8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4924947" y="9772871"/>
            <a:ext cx="3748348" cy="230140"/>
            <a:chOff x="0" y="0"/>
            <a:chExt cx="987219" cy="606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219" cy="60613"/>
            </a:xfrm>
            <a:custGeom>
              <a:avLst/>
              <a:gdLst/>
              <a:ahLst/>
              <a:cxnLst/>
              <a:rect r="r" b="b" t="t" l="l"/>
              <a:pathLst>
                <a:path h="60613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0613"/>
                  </a:lnTo>
                  <a:lnTo>
                    <a:pt x="0" y="60613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87219" cy="8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5845305" y="9358704"/>
            <a:ext cx="3748348" cy="230140"/>
            <a:chOff x="0" y="0"/>
            <a:chExt cx="987219" cy="606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7219" cy="60613"/>
            </a:xfrm>
            <a:custGeom>
              <a:avLst/>
              <a:gdLst/>
              <a:ahLst/>
              <a:cxnLst/>
              <a:rect r="r" b="b" t="t" l="l"/>
              <a:pathLst>
                <a:path h="60613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0613"/>
                  </a:lnTo>
                  <a:lnTo>
                    <a:pt x="0" y="60613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87219" cy="8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039296" y="2660104"/>
            <a:ext cx="4527978" cy="4114800"/>
          </a:xfrm>
          <a:custGeom>
            <a:avLst/>
            <a:gdLst/>
            <a:ahLst/>
            <a:cxnLst/>
            <a:rect r="r" b="b" t="t" l="l"/>
            <a:pathLst>
              <a:path h="4114800" w="4527978">
                <a:moveTo>
                  <a:pt x="0" y="0"/>
                </a:moveTo>
                <a:lnTo>
                  <a:pt x="4527978" y="0"/>
                </a:lnTo>
                <a:lnTo>
                  <a:pt x="45279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76948" y="857653"/>
            <a:ext cx="7007481" cy="920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b="true" sz="6399" spc="-166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RIESGOS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6948" y="1721380"/>
            <a:ext cx="7921823" cy="831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2"/>
              </a:lnSpc>
            </a:pPr>
            <a:r>
              <a:rPr lang="en-US" sz="250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Principales Riesgos</a:t>
            </a:r>
            <a:r>
              <a:rPr lang="en-US" sz="250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del Proyecto</a:t>
            </a:r>
          </a:p>
          <a:p>
            <a:pPr algn="just" marL="540115" indent="-270058" lvl="1">
              <a:lnSpc>
                <a:spcPts val="3502"/>
              </a:lnSpc>
              <a:buFont typeface="Arial"/>
              <a:buChar char="•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 del Proyecto: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</a:t>
            </a: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finalización del proyecto.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Alcance mal definido.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Insuficiente tiempo para requisitos.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Priorización incorrecta de funcionalidades.</a:t>
            </a:r>
          </a:p>
          <a:p>
            <a:pPr algn="just" marL="540115" indent="-270058" lvl="1">
              <a:lnSpc>
                <a:spcPts val="3502"/>
              </a:lnSpc>
              <a:buFont typeface="Arial"/>
              <a:buChar char="•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Tecnología y Desarrollo: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Dificultades con las tecnologías seleccionadas.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Curva de aprendizaje mayor a lo esperado.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</a:t>
            </a: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lemas de integración entre módulos.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Error</a:t>
            </a: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en migración de datos.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Problemas de compatibilidad en entornos.</a:t>
            </a:r>
          </a:p>
          <a:p>
            <a:pPr algn="just" marL="540115" indent="-270058" lvl="1">
              <a:lnSpc>
                <a:spcPts val="3502"/>
              </a:lnSpc>
              <a:buFont typeface="Arial"/>
              <a:buChar char="•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Equipo de Trabajo: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Desbalance en la carga de trabajo.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Falta de coordinación y comunicación.</a:t>
            </a:r>
          </a:p>
          <a:p>
            <a:pPr algn="just" marL="540115" indent="-270058" lvl="1">
              <a:lnSpc>
                <a:spcPts val="3502"/>
              </a:lnSpc>
              <a:buFont typeface="Arial"/>
              <a:buChar char="•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ntrega y Producción: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Dificultades en despliegue final.</a:t>
            </a:r>
          </a:p>
          <a:p>
            <a:pPr algn="just" marL="1080231" indent="-360077" lvl="2">
              <a:lnSpc>
                <a:spcPts val="3502"/>
              </a:lnSpc>
              <a:buFont typeface="Arial"/>
              <a:buChar char="⚬"/>
            </a:pPr>
            <a:r>
              <a:rPr lang="en-US" sz="250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Mala performance en entorno real.</a:t>
            </a:r>
          </a:p>
          <a:p>
            <a:pPr algn="just">
              <a:lnSpc>
                <a:spcPts val="3502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207" y="2505804"/>
            <a:ext cx="13652450" cy="612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07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Pruebas Caja Negra</a:t>
            </a:r>
          </a:p>
          <a:p>
            <a:pPr algn="l" marL="447305" indent="-223652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Login/Logout: acceso correcto, denegac</a:t>
            </a: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ión con credenciales inválidas, redirección a login.</a:t>
            </a:r>
          </a:p>
          <a:p>
            <a:pPr algn="l" marL="447305" indent="-223652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Registro de asistencia: guardar estado correctamente.</a:t>
            </a:r>
          </a:p>
          <a:p>
            <a:pPr algn="l" marL="447305" indent="-223652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estión de usuarios: crear, modificar y eliminar; manejo de duplicados.</a:t>
            </a:r>
          </a:p>
          <a:p>
            <a:pPr algn="l" marL="447305" indent="-223652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Ingreso de notas: guardar correctamente, rechazar valores fuera de rango, calcular promedios automáticos.</a:t>
            </a:r>
          </a:p>
          <a:p>
            <a:pPr algn="l" marL="447305" indent="-223652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Anotaciones: almacenamiento y visualización correctos.</a:t>
            </a:r>
          </a:p>
          <a:p>
            <a:pPr algn="l" marL="447305" indent="-223652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</a:t>
            </a: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eración de reportes: datos correctos y consistentes.</a:t>
            </a:r>
          </a:p>
          <a:p>
            <a:pPr algn="l">
              <a:lnSpc>
                <a:spcPts val="2900"/>
              </a:lnSpc>
            </a:pPr>
          </a:p>
          <a:p>
            <a:pPr algn="l">
              <a:lnSpc>
                <a:spcPts val="2900"/>
              </a:lnSpc>
            </a:pPr>
            <a:r>
              <a:rPr lang="en-US" sz="207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Pruebas Caja Blanca</a:t>
            </a:r>
          </a:p>
          <a:p>
            <a:pPr algn="l" marL="447305" indent="-223652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Verificar cálculos: promedio de notas, porcentaje de asistencia.</a:t>
            </a:r>
          </a:p>
          <a:p>
            <a:pPr algn="l" marL="447305" indent="-223652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Validación de formatos: email, RUT, campos obligatorios.</a:t>
            </a:r>
          </a:p>
          <a:p>
            <a:pPr algn="l">
              <a:lnSpc>
                <a:spcPts val="2900"/>
              </a:lnSpc>
            </a:pPr>
          </a:p>
          <a:p>
            <a:pPr algn="l">
              <a:lnSpc>
                <a:spcPts val="2900"/>
              </a:lnSpc>
            </a:pPr>
            <a:r>
              <a:rPr lang="en-US" sz="207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Pru</a:t>
            </a:r>
            <a:r>
              <a:rPr lang="en-US" sz="2071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ebas de Rendimiento</a:t>
            </a:r>
          </a:p>
          <a:p>
            <a:pPr algn="l" marL="447305" indent="-223652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Soporte múltiples usuarios simultáneos.</a:t>
            </a:r>
          </a:p>
          <a:p>
            <a:pPr algn="l" marL="447305" indent="-223652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Generación de reportes pesados.</a:t>
            </a:r>
          </a:p>
          <a:p>
            <a:pPr algn="l" marL="447305" indent="-223652" lvl="1">
              <a:lnSpc>
                <a:spcPts val="2900"/>
              </a:lnSpc>
              <a:buFont typeface="Arial"/>
              <a:buChar char="•"/>
            </a:pPr>
            <a:r>
              <a:rPr lang="en-US" sz="2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Evaluar tiempos de respuesta.</a:t>
            </a:r>
          </a:p>
          <a:p>
            <a:pPr algn="l">
              <a:lnSpc>
                <a:spcPts val="2723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338301" y="2973442"/>
            <a:ext cx="1621934" cy="1621934"/>
          </a:xfrm>
          <a:custGeom>
            <a:avLst/>
            <a:gdLst/>
            <a:ahLst/>
            <a:cxnLst/>
            <a:rect r="r" b="b" t="t" l="l"/>
            <a:pathLst>
              <a:path h="1621934" w="1621934">
                <a:moveTo>
                  <a:pt x="0" y="0"/>
                </a:moveTo>
                <a:lnTo>
                  <a:pt x="1621934" y="0"/>
                </a:lnTo>
                <a:lnTo>
                  <a:pt x="1621934" y="1621934"/>
                </a:lnTo>
                <a:lnTo>
                  <a:pt x="0" y="162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12045" y="4737375"/>
            <a:ext cx="1621934" cy="1696140"/>
          </a:xfrm>
          <a:custGeom>
            <a:avLst/>
            <a:gdLst/>
            <a:ahLst/>
            <a:cxnLst/>
            <a:rect r="r" b="b" t="t" l="l"/>
            <a:pathLst>
              <a:path h="1696140" w="1621934">
                <a:moveTo>
                  <a:pt x="0" y="0"/>
                </a:moveTo>
                <a:lnTo>
                  <a:pt x="1621934" y="0"/>
                </a:lnTo>
                <a:lnTo>
                  <a:pt x="1621934" y="1696140"/>
                </a:lnTo>
                <a:lnTo>
                  <a:pt x="0" y="1696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01986" y="6758538"/>
            <a:ext cx="2025565" cy="1628048"/>
          </a:xfrm>
          <a:custGeom>
            <a:avLst/>
            <a:gdLst/>
            <a:ahLst/>
            <a:cxnLst/>
            <a:rect r="r" b="b" t="t" l="l"/>
            <a:pathLst>
              <a:path h="1628048" w="2025565">
                <a:moveTo>
                  <a:pt x="0" y="0"/>
                </a:moveTo>
                <a:lnTo>
                  <a:pt x="2025565" y="0"/>
                </a:lnTo>
                <a:lnTo>
                  <a:pt x="2025565" y="1628048"/>
                </a:lnTo>
                <a:lnTo>
                  <a:pt x="0" y="1628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1207" y="1314257"/>
            <a:ext cx="15065225" cy="95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b="true" sz="6667" spc="-173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PRUEBAS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07367" y="3594042"/>
            <a:ext cx="6185693" cy="4848037"/>
          </a:xfrm>
          <a:custGeom>
            <a:avLst/>
            <a:gdLst/>
            <a:ahLst/>
            <a:cxnLst/>
            <a:rect r="r" b="b" t="t" l="l"/>
            <a:pathLst>
              <a:path h="4848037" w="6185693">
                <a:moveTo>
                  <a:pt x="0" y="0"/>
                </a:moveTo>
                <a:lnTo>
                  <a:pt x="6185693" y="0"/>
                </a:lnTo>
                <a:lnTo>
                  <a:pt x="6185693" y="4848037"/>
                </a:lnTo>
                <a:lnTo>
                  <a:pt x="0" y="4848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1207" y="1314257"/>
            <a:ext cx="15065225" cy="95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b="true" sz="6667" spc="-173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MEJORAS FUTURAS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6526" y="2807606"/>
            <a:ext cx="8684138" cy="202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6781" indent="-348391" lvl="1">
              <a:lnSpc>
                <a:spcPts val="4098"/>
              </a:lnSpc>
              <a:buFont typeface="Arial"/>
              <a:buChar char="•"/>
            </a:pPr>
            <a:r>
              <a:rPr lang="en-US" sz="3227">
                <a:solidFill>
                  <a:srgbClr val="365B6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Registro de colegios</a:t>
            </a:r>
          </a:p>
          <a:p>
            <a:pPr algn="l" marL="696781" indent="-348391" lvl="1">
              <a:lnSpc>
                <a:spcPts val="4098"/>
              </a:lnSpc>
              <a:buFont typeface="Arial"/>
              <a:buChar char="•"/>
            </a:pPr>
            <a:r>
              <a:rPr lang="en-US" sz="3227">
                <a:solidFill>
                  <a:srgbClr val="365B6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Sistema de notificaciones y permisos internos</a:t>
            </a:r>
          </a:p>
          <a:p>
            <a:pPr algn="l" marL="696781" indent="-348391" lvl="1">
              <a:lnSpc>
                <a:spcPts val="4098"/>
              </a:lnSpc>
              <a:buFont typeface="Arial"/>
              <a:buChar char="•"/>
            </a:pPr>
            <a:r>
              <a:rPr lang="en-US" sz="3227">
                <a:solidFill>
                  <a:srgbClr val="365B6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Función de citaciones de apoderados</a:t>
            </a:r>
          </a:p>
          <a:p>
            <a:pPr algn="l">
              <a:lnSpc>
                <a:spcPts val="40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8973" y="4262447"/>
            <a:ext cx="12965683" cy="1519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8"/>
              </a:lnSpc>
            </a:pPr>
            <a:r>
              <a:rPr lang="en-US" b="true" sz="12458" spc="398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MUCHAS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08973" y="5627347"/>
            <a:ext cx="12965683" cy="1519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8"/>
              </a:lnSpc>
            </a:pPr>
            <a:r>
              <a:rPr lang="en-US" b="true" sz="12458" spc="398">
                <a:solidFill>
                  <a:srgbClr val="6C9286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GRACIAS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341064" y="991217"/>
            <a:ext cx="5605872" cy="235776"/>
            <a:chOff x="0" y="0"/>
            <a:chExt cx="1476444" cy="620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6444" cy="62097"/>
            </a:xfrm>
            <a:custGeom>
              <a:avLst/>
              <a:gdLst/>
              <a:ahLst/>
              <a:cxnLst/>
              <a:rect r="r" b="b" t="t" l="l"/>
              <a:pathLst>
                <a:path h="62097" w="1476444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6083" y="721474"/>
            <a:ext cx="3598580" cy="4114800"/>
            <a:chOff x="0" y="0"/>
            <a:chExt cx="4798106" cy="54864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-10800000">
            <a:off x="13605221" y="5319624"/>
            <a:ext cx="3598580" cy="4114800"/>
            <a:chOff x="0" y="0"/>
            <a:chExt cx="4798106" cy="54864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-5400000">
            <a:off x="1126558" y="5307992"/>
            <a:ext cx="3598580" cy="4114800"/>
            <a:chOff x="0" y="0"/>
            <a:chExt cx="4798106" cy="5486400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5400000">
            <a:off x="13614746" y="733106"/>
            <a:ext cx="3598580" cy="4114800"/>
            <a:chOff x="0" y="0"/>
            <a:chExt cx="4798106" cy="5486400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9" id="59"/>
          <p:cNvGrpSpPr/>
          <p:nvPr/>
        </p:nvGrpSpPr>
        <p:grpSpPr>
          <a:xfrm rot="-10800000">
            <a:off x="6341064" y="8928906"/>
            <a:ext cx="5605872" cy="235776"/>
            <a:chOff x="0" y="0"/>
            <a:chExt cx="1476444" cy="6209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476444" cy="62097"/>
            </a:xfrm>
            <a:custGeom>
              <a:avLst/>
              <a:gdLst/>
              <a:ahLst/>
              <a:cxnLst/>
              <a:rect r="r" b="b" t="t" l="l"/>
              <a:pathLst>
                <a:path h="62097" w="1476444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269826" y="1415525"/>
            <a:ext cx="3748348" cy="235776"/>
            <a:chOff x="0" y="0"/>
            <a:chExt cx="987219" cy="6209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-10800000">
            <a:off x="7269826" y="8504598"/>
            <a:ext cx="3748348" cy="235776"/>
            <a:chOff x="0" y="0"/>
            <a:chExt cx="987219" cy="6209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03321" y="1767118"/>
            <a:ext cx="6384679" cy="7074276"/>
            <a:chOff x="0" y="0"/>
            <a:chExt cx="8512905" cy="943236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642" t="0" r="22642" b="0"/>
            <a:stretch>
              <a:fillRect/>
            </a:stretch>
          </p:blipFill>
          <p:spPr>
            <a:xfrm flipH="false" flipV="false">
              <a:off x="0" y="0"/>
              <a:ext cx="8512905" cy="943236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150722" y="1234804"/>
            <a:ext cx="3748348" cy="235776"/>
            <a:chOff x="0" y="0"/>
            <a:chExt cx="987219" cy="620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893855" y="8695865"/>
            <a:ext cx="3748348" cy="235776"/>
            <a:chOff x="0" y="0"/>
            <a:chExt cx="987219" cy="620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230364" y="1659112"/>
            <a:ext cx="3748348" cy="235776"/>
            <a:chOff x="0" y="0"/>
            <a:chExt cx="987219" cy="620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73497" y="9120174"/>
            <a:ext cx="3748348" cy="235776"/>
            <a:chOff x="0" y="0"/>
            <a:chExt cx="987219" cy="620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05722" y="937303"/>
            <a:ext cx="3789556" cy="69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74"/>
              </a:lnSpc>
              <a:spcBef>
                <a:spcPct val="0"/>
              </a:spcBef>
            </a:pPr>
            <a:r>
              <a:rPr lang="en-US" b="true" sz="5701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PROBLEMA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05722" y="1611191"/>
            <a:ext cx="3447749" cy="283697"/>
            <a:chOff x="0" y="0"/>
            <a:chExt cx="908049" cy="747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8049" cy="74719"/>
            </a:xfrm>
            <a:custGeom>
              <a:avLst/>
              <a:gdLst/>
              <a:ahLst/>
              <a:cxnLst/>
              <a:rect r="r" b="b" t="t" l="l"/>
              <a:pathLst>
                <a:path h="74719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74719"/>
                  </a:lnTo>
                  <a:lnTo>
                    <a:pt x="0" y="74719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908049" cy="103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53471" y="1611191"/>
            <a:ext cx="3447749" cy="283697"/>
            <a:chOff x="0" y="0"/>
            <a:chExt cx="908049" cy="747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8049" cy="74719"/>
            </a:xfrm>
            <a:custGeom>
              <a:avLst/>
              <a:gdLst/>
              <a:ahLst/>
              <a:cxnLst/>
              <a:rect r="r" b="b" t="t" l="l"/>
              <a:pathLst>
                <a:path h="74719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74719"/>
                  </a:lnTo>
                  <a:lnTo>
                    <a:pt x="0" y="74719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908049" cy="103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05722" y="2943371"/>
            <a:ext cx="11008469" cy="309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  <a:spcBef>
                <a:spcPct val="0"/>
              </a:spcBef>
            </a:pPr>
            <a:r>
              <a:rPr lang="en-US" sz="3206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En Chile, los libros de clases físicos han sido por años la base para registrar asistencia, notas y anotaciones pero presentan limitaciones como el acceso lento, errores frecuentes, riesgo de pérdida y uso restringido a un docente a la vez. Estas dificultades evidencian la necesidad de modernizar el sistema mediante una solucion tecnologica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0772" y="445192"/>
            <a:ext cx="7672831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SOLUCIÓN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89047" y="1942853"/>
            <a:ext cx="7854953" cy="132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8"/>
              </a:lnSpc>
            </a:pPr>
            <a:r>
              <a:rPr lang="en-US" sz="2506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La solución propuesta consiste en el desarrollo de una aplicación web, que sustituye y complementa las funciones del libro de clases tradicional.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89047" y="1328731"/>
            <a:ext cx="3447749" cy="283697"/>
            <a:chOff x="0" y="0"/>
            <a:chExt cx="908049" cy="747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8049" cy="74719"/>
            </a:xfrm>
            <a:custGeom>
              <a:avLst/>
              <a:gdLst/>
              <a:ahLst/>
              <a:cxnLst/>
              <a:rect r="r" b="b" t="t" l="l"/>
              <a:pathLst>
                <a:path h="74719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74719"/>
                  </a:lnTo>
                  <a:lnTo>
                    <a:pt x="0" y="74719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908049" cy="103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36796" y="1328731"/>
            <a:ext cx="3447749" cy="283697"/>
            <a:chOff x="0" y="0"/>
            <a:chExt cx="908049" cy="747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8049" cy="74719"/>
            </a:xfrm>
            <a:custGeom>
              <a:avLst/>
              <a:gdLst/>
              <a:ahLst/>
              <a:cxnLst/>
              <a:rect r="r" b="b" t="t" l="l"/>
              <a:pathLst>
                <a:path h="74719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74719"/>
                  </a:lnTo>
                  <a:lnTo>
                    <a:pt x="0" y="74719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08049" cy="103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4080241"/>
            <a:ext cx="5206053" cy="5768349"/>
            <a:chOff x="0" y="0"/>
            <a:chExt cx="6941404" cy="7691132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19934" t="0" r="19934" b="0"/>
            <a:stretch>
              <a:fillRect/>
            </a:stretch>
          </p:blipFill>
          <p:spPr>
            <a:xfrm flipH="false" flipV="false">
              <a:off x="0" y="0"/>
              <a:ext cx="6941404" cy="7691132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2839129" y="3658514"/>
            <a:ext cx="3056394" cy="192251"/>
            <a:chOff x="0" y="0"/>
            <a:chExt cx="987219" cy="620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9752464"/>
            <a:ext cx="3056394" cy="192251"/>
            <a:chOff x="0" y="0"/>
            <a:chExt cx="987219" cy="620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92886" y="3984115"/>
            <a:ext cx="3577394" cy="192251"/>
            <a:chOff x="0" y="0"/>
            <a:chExt cx="1155503" cy="6209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5503" cy="62097"/>
            </a:xfrm>
            <a:custGeom>
              <a:avLst/>
              <a:gdLst/>
              <a:ahLst/>
              <a:cxnLst/>
              <a:rect r="r" b="b" t="t" l="l"/>
              <a:pathLst>
                <a:path h="62097" w="1155503">
                  <a:moveTo>
                    <a:pt x="0" y="0"/>
                  </a:moveTo>
                  <a:lnTo>
                    <a:pt x="1155503" y="0"/>
                  </a:lnTo>
                  <a:lnTo>
                    <a:pt x="1155503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155503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87545" y="10079801"/>
            <a:ext cx="3294038" cy="207199"/>
            <a:chOff x="0" y="0"/>
            <a:chExt cx="987219" cy="620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345853" y="971550"/>
            <a:ext cx="7342576" cy="883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2103" indent="-256052" lvl="1">
              <a:lnSpc>
                <a:spcPts val="3320"/>
              </a:lnSpc>
              <a:buFont typeface="Arial"/>
              <a:buChar char="•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Docentes</a:t>
            </a:r>
          </a:p>
          <a:p>
            <a:pPr algn="l" marL="1024206" indent="-341402" lvl="2">
              <a:lnSpc>
                <a:spcPts val="3320"/>
              </a:lnSpc>
              <a:buFont typeface="Arial"/>
              <a:buChar char="⚬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Registrar asistencia.</a:t>
            </a:r>
          </a:p>
          <a:p>
            <a:pPr algn="l" marL="1024206" indent="-341402" lvl="2">
              <a:lnSpc>
                <a:spcPts val="3320"/>
              </a:lnSpc>
              <a:buFont typeface="Arial"/>
              <a:buChar char="⚬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Ingresar notas.</a:t>
            </a:r>
          </a:p>
          <a:p>
            <a:pPr algn="l" marL="1024206" indent="-341402" lvl="2">
              <a:lnSpc>
                <a:spcPts val="3320"/>
              </a:lnSpc>
              <a:buFont typeface="Arial"/>
              <a:buChar char="⚬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Registrar anotaciones.</a:t>
            </a:r>
          </a:p>
          <a:p>
            <a:pPr algn="l">
              <a:lnSpc>
                <a:spcPts val="3320"/>
              </a:lnSpc>
            </a:pPr>
          </a:p>
          <a:p>
            <a:pPr algn="l" marL="512103" indent="-256052" lvl="1">
              <a:lnSpc>
                <a:spcPts val="3320"/>
              </a:lnSpc>
              <a:buFont typeface="Arial"/>
              <a:buChar char="•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UTP</a:t>
            </a:r>
          </a:p>
          <a:p>
            <a:pPr algn="l" marL="1024206" indent="-341402" lvl="2">
              <a:lnSpc>
                <a:spcPts val="3320"/>
              </a:lnSpc>
              <a:buFont typeface="Arial"/>
              <a:buChar char="⚬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Supervisar asistencia y notas.</a:t>
            </a:r>
          </a:p>
          <a:p>
            <a:pPr algn="l" marL="1024206" indent="-341402" lvl="2">
              <a:lnSpc>
                <a:spcPts val="3320"/>
              </a:lnSpc>
              <a:buFont typeface="Arial"/>
              <a:buChar char="⚬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Validar calificaciones.</a:t>
            </a:r>
          </a:p>
          <a:p>
            <a:pPr algn="l" marL="1024206" indent="-341402" lvl="2">
              <a:lnSpc>
                <a:spcPts val="3320"/>
              </a:lnSpc>
              <a:buFont typeface="Arial"/>
              <a:buChar char="⚬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Generar reportes de asistencia y notas.</a:t>
            </a:r>
          </a:p>
          <a:p>
            <a:pPr algn="l">
              <a:lnSpc>
                <a:spcPts val="3320"/>
              </a:lnSpc>
            </a:pPr>
          </a:p>
          <a:p>
            <a:pPr algn="l" marL="512103" indent="-256052" lvl="1">
              <a:lnSpc>
                <a:spcPts val="3320"/>
              </a:lnSpc>
              <a:buFont typeface="Arial"/>
              <a:buChar char="•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Inspector</a:t>
            </a:r>
          </a:p>
          <a:p>
            <a:pPr algn="l" marL="1024206" indent="-341402" lvl="2">
              <a:lnSpc>
                <a:spcPts val="3320"/>
              </a:lnSpc>
              <a:buFont typeface="Arial"/>
              <a:buChar char="⚬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Supervisar anotaciones.</a:t>
            </a:r>
          </a:p>
          <a:p>
            <a:pPr algn="l" marL="1024206" indent="-341402" lvl="2">
              <a:lnSpc>
                <a:spcPts val="3320"/>
              </a:lnSpc>
              <a:buFont typeface="Arial"/>
              <a:buChar char="⚬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Generar reportes de asistencia y notas.</a:t>
            </a:r>
          </a:p>
          <a:p>
            <a:pPr algn="l" marL="512103" indent="-256052" lvl="1">
              <a:lnSpc>
                <a:spcPts val="3320"/>
              </a:lnSpc>
              <a:buFont typeface="Arial"/>
              <a:buChar char="•"/>
            </a:pPr>
          </a:p>
          <a:p>
            <a:pPr algn="l" marL="512103" indent="-256052" lvl="1">
              <a:lnSpc>
                <a:spcPts val="3320"/>
              </a:lnSpc>
              <a:buFont typeface="Arial"/>
              <a:buChar char="•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Administrador</a:t>
            </a:r>
          </a:p>
          <a:p>
            <a:pPr algn="l" marL="1024206" indent="-341402" lvl="2">
              <a:lnSpc>
                <a:spcPts val="3320"/>
              </a:lnSpc>
              <a:buFont typeface="Arial"/>
              <a:buChar char="⚬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Gestionar usuarios: crear, modificar o eliminar cuentas de docentes, UTP e incluso perfiles de estudiantes.</a:t>
            </a:r>
          </a:p>
          <a:p>
            <a:pPr algn="l" marL="1024206" indent="-341402" lvl="2">
              <a:lnSpc>
                <a:spcPts val="3320"/>
              </a:lnSpc>
              <a:buFont typeface="Arial"/>
              <a:buChar char="⚬"/>
            </a:pPr>
            <a:r>
              <a:rPr lang="en-US" sz="2371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Asignar roles y accesos: definir permisos específicos según cada perfil.</a:t>
            </a:r>
          </a:p>
          <a:p>
            <a:pPr algn="l">
              <a:lnSpc>
                <a:spcPts val="332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281" y="1847805"/>
            <a:ext cx="6062640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BENEFICIOS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4741" y="3140655"/>
            <a:ext cx="7593719" cy="390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La aplicación web simplifica y automatiza procesos como asistencia, notas y anotaciones, reduciendo errores y optimizando el tiempo administrativo. Asegura la información con respaldo en la nube, permite acceso remoto y simultáneo, genera reportes rápidos y mantiene un historial completo de cada alumno para apoyar la toma de decisiones pedagógicas.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730005" y="8598216"/>
            <a:ext cx="3748348" cy="235776"/>
            <a:chOff x="0" y="0"/>
            <a:chExt cx="987219" cy="62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09647" y="9022524"/>
            <a:ext cx="3748348" cy="235776"/>
            <a:chOff x="0" y="0"/>
            <a:chExt cx="987219" cy="620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281" y="1847805"/>
            <a:ext cx="6062640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ALCANCE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4741" y="3140655"/>
            <a:ext cx="7593719" cy="342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7"/>
              </a:lnSpc>
              <a:spcBef>
                <a:spcPct val="0"/>
              </a:spcBef>
            </a:pPr>
            <a:r>
              <a:rPr lang="en-US" sz="2755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AulaTrack digitaliza el libro de clases, permitiendo registrar asistencia, notas y anotaciones desde una aplicación web. Docentes, UTP e Inspectores acceden a reportes y gestión interna del colegio. No está orientado a estudiantes ni apoderados; su foco es optimizar la administración escolar.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6666" t="0" r="16666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730005" y="8598216"/>
            <a:ext cx="3748348" cy="235776"/>
            <a:chOff x="0" y="0"/>
            <a:chExt cx="987219" cy="62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09647" y="9022524"/>
            <a:ext cx="3748348" cy="235776"/>
            <a:chOff x="0" y="0"/>
            <a:chExt cx="987219" cy="620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55958" y="3500491"/>
            <a:ext cx="18824318" cy="0"/>
          </a:xfrm>
          <a:prstGeom prst="line">
            <a:avLst/>
          </a:prstGeom>
          <a:ln cap="flat" w="38100">
            <a:solidFill>
              <a:srgbClr val="365B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57954" y="3382603"/>
            <a:ext cx="2801543" cy="235776"/>
            <a:chOff x="0" y="0"/>
            <a:chExt cx="3735390" cy="31436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867695" cy="314368"/>
              <a:chOff x="0" y="0"/>
              <a:chExt cx="368927" cy="6209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6892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36892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867695" y="0"/>
              <a:ext cx="1867695" cy="314368"/>
              <a:chOff x="0" y="0"/>
              <a:chExt cx="368927" cy="6209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6892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36892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4350773" y="3382603"/>
            <a:ext cx="2801543" cy="235776"/>
            <a:chOff x="0" y="0"/>
            <a:chExt cx="3735390" cy="31436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867695" cy="314368"/>
              <a:chOff x="0" y="0"/>
              <a:chExt cx="368927" cy="620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6892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36892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867695" y="0"/>
              <a:ext cx="1867695" cy="314368"/>
              <a:chOff x="0" y="0"/>
              <a:chExt cx="368927" cy="6209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6892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36892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7743592" y="3382603"/>
            <a:ext cx="2801543" cy="235776"/>
            <a:chOff x="0" y="0"/>
            <a:chExt cx="3735390" cy="31436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867695" cy="314368"/>
              <a:chOff x="0" y="0"/>
              <a:chExt cx="368927" cy="6209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6892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36892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867695" y="0"/>
              <a:ext cx="1867695" cy="314368"/>
              <a:chOff x="0" y="0"/>
              <a:chExt cx="368927" cy="6209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6892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36892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11136411" y="3382603"/>
            <a:ext cx="2801543" cy="235776"/>
            <a:chOff x="0" y="0"/>
            <a:chExt cx="3735390" cy="314368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867695" cy="314368"/>
              <a:chOff x="0" y="0"/>
              <a:chExt cx="368927" cy="6209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6892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36892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867695" y="0"/>
              <a:ext cx="1867695" cy="314368"/>
              <a:chOff x="0" y="0"/>
              <a:chExt cx="368927" cy="6209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6892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36892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4528503" y="3382603"/>
            <a:ext cx="2801543" cy="235776"/>
            <a:chOff x="0" y="0"/>
            <a:chExt cx="3735390" cy="31436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867695" cy="314368"/>
              <a:chOff x="0" y="0"/>
              <a:chExt cx="368927" cy="62097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6892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28575"/>
                <a:ext cx="36892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867695" y="0"/>
              <a:ext cx="1867695" cy="314368"/>
              <a:chOff x="0" y="0"/>
              <a:chExt cx="368927" cy="6209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6892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36892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1762698" y="6533471"/>
            <a:ext cx="3428627" cy="3571486"/>
          </a:xfrm>
          <a:custGeom>
            <a:avLst/>
            <a:gdLst/>
            <a:ahLst/>
            <a:cxnLst/>
            <a:rect r="r" b="b" t="t" l="l"/>
            <a:pathLst>
              <a:path h="3571486" w="3428627">
                <a:moveTo>
                  <a:pt x="0" y="0"/>
                </a:moveTo>
                <a:lnTo>
                  <a:pt x="3428627" y="0"/>
                </a:lnTo>
                <a:lnTo>
                  <a:pt x="3428627" y="3571487"/>
                </a:lnTo>
                <a:lnTo>
                  <a:pt x="0" y="357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986301" y="6133421"/>
            <a:ext cx="7593598" cy="3745095"/>
          </a:xfrm>
          <a:custGeom>
            <a:avLst/>
            <a:gdLst/>
            <a:ahLst/>
            <a:cxnLst/>
            <a:rect r="r" b="b" t="t" l="l"/>
            <a:pathLst>
              <a:path h="3745095" w="7593598">
                <a:moveTo>
                  <a:pt x="0" y="0"/>
                </a:moveTo>
                <a:lnTo>
                  <a:pt x="7593598" y="0"/>
                </a:lnTo>
                <a:lnTo>
                  <a:pt x="7593598" y="3745096"/>
                </a:lnTo>
                <a:lnTo>
                  <a:pt x="0" y="3745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544" r="0" b="-17544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960743" y="2784035"/>
            <a:ext cx="227087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Análisis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353561" y="2784035"/>
            <a:ext cx="227087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Diseño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0743" y="3910286"/>
            <a:ext cx="2798754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Definir el problema y los objetivos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Identificar a los actores del sistema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Establecer qué funcional</a:t>
            </a: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idades debe tener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4353561" y="3910286"/>
            <a:ext cx="279875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Diseño de la base de datos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Diagramas UML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7746380" y="2784035"/>
            <a:ext cx="269571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Implementación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46380" y="3910286"/>
            <a:ext cx="2798754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Construir el backend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Construir el frontend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Conectar base de datos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1139199" y="2784035"/>
            <a:ext cx="227087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Pruebas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531291" y="2784035"/>
            <a:ext cx="227087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Despliegue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139199" y="3910286"/>
            <a:ext cx="2798754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Verificar que cada módulo funciona correctamente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Comprobar seguridad básica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4531291" y="3910286"/>
            <a:ext cx="2798754" cy="408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Lanzar la aplicación web en un servidor local o en la nube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Entregar el proyecto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Corrección de errores encontrados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Futuras mejoras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550281" y="1454092"/>
            <a:ext cx="11096178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METODOLOGIA CASCADA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8750" y="2961062"/>
            <a:ext cx="13099813" cy="222691"/>
            <a:chOff x="0" y="0"/>
            <a:chExt cx="17466418" cy="2969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733209" cy="296921"/>
              <a:chOff x="0" y="0"/>
              <a:chExt cx="368927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68927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68927" cy="411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8733209" y="0"/>
              <a:ext cx="8733209" cy="296921"/>
              <a:chOff x="0" y="0"/>
              <a:chExt cx="368927" cy="125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68927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368927" cy="411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200385" y="5143500"/>
            <a:ext cx="5763761" cy="2540830"/>
          </a:xfrm>
          <a:custGeom>
            <a:avLst/>
            <a:gdLst/>
            <a:ahLst/>
            <a:cxnLst/>
            <a:rect r="r" b="b" t="t" l="l"/>
            <a:pathLst>
              <a:path h="2540830" w="5763761">
                <a:moveTo>
                  <a:pt x="0" y="0"/>
                </a:moveTo>
                <a:lnTo>
                  <a:pt x="5763761" y="0"/>
                </a:lnTo>
                <a:lnTo>
                  <a:pt x="5763761" y="2540830"/>
                </a:lnTo>
                <a:lnTo>
                  <a:pt x="0" y="2540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8750" y="3652663"/>
            <a:ext cx="11161635" cy="515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1"/>
              </a:lnSpc>
            </a:pPr>
            <a:r>
              <a:rPr lang="en-US" sz="2922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“AulaTrack” se encuentra desarrollado bajo la arquitectura MTV (Model–Template–View), la cual es el patrón estructural propio de Django. Este modelo organiza el sistema en tres cap</a:t>
            </a:r>
            <a:r>
              <a:rPr lang="en-US" sz="2922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as separadas:</a:t>
            </a:r>
          </a:p>
          <a:p>
            <a:pPr algn="l">
              <a:lnSpc>
                <a:spcPts val="4091"/>
              </a:lnSpc>
            </a:pPr>
          </a:p>
          <a:p>
            <a:pPr algn="l" marL="630929" indent="-315465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Modelo: Responsable de la lógica de datos.</a:t>
            </a:r>
          </a:p>
          <a:p>
            <a:pPr algn="l">
              <a:lnSpc>
                <a:spcPts val="4091"/>
              </a:lnSpc>
            </a:pPr>
          </a:p>
          <a:p>
            <a:pPr algn="l" marL="630929" indent="-315465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Template: Encargado de la interfaz y renderización visual.</a:t>
            </a:r>
          </a:p>
          <a:p>
            <a:pPr algn="l">
              <a:lnSpc>
                <a:spcPts val="4091"/>
              </a:lnSpc>
            </a:pPr>
          </a:p>
          <a:p>
            <a:pPr algn="l" marL="630929" indent="-315465" lvl="1">
              <a:lnSpc>
                <a:spcPts val="4091"/>
              </a:lnSpc>
              <a:buFont typeface="Arial"/>
              <a:buChar char="•"/>
            </a:pPr>
            <a:r>
              <a:rPr lang="en-US" sz="2922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Vista: Actúa como controlador gestionando solicitudes, lógica de aplicación y comunicación entre modelo y template.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750" y="1238250"/>
            <a:ext cx="9291139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ARQUITECTURA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750" y="2077523"/>
            <a:ext cx="13524195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MTV (MODEL–TEMPLATE–VIEW)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4490" y="2988939"/>
            <a:ext cx="5676299" cy="224137"/>
            <a:chOff x="0" y="0"/>
            <a:chExt cx="7568399" cy="2988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784200" cy="298849"/>
              <a:chOff x="0" y="0"/>
              <a:chExt cx="368927" cy="2913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68927" cy="29135"/>
              </a:xfrm>
              <a:custGeom>
                <a:avLst/>
                <a:gdLst/>
                <a:ahLst/>
                <a:cxnLst/>
                <a:rect r="r" b="b" t="t" l="l"/>
                <a:pathLst>
                  <a:path h="29135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29135"/>
                    </a:lnTo>
                    <a:lnTo>
                      <a:pt x="0" y="29135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68927" cy="577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784200" y="0"/>
              <a:ext cx="3784200" cy="298849"/>
              <a:chOff x="0" y="0"/>
              <a:chExt cx="368927" cy="2913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68927" cy="29135"/>
              </a:xfrm>
              <a:custGeom>
                <a:avLst/>
                <a:gdLst/>
                <a:ahLst/>
                <a:cxnLst/>
                <a:rect r="r" b="b" t="t" l="l"/>
                <a:pathLst>
                  <a:path h="29135" w="368927">
                    <a:moveTo>
                      <a:pt x="0" y="0"/>
                    </a:moveTo>
                    <a:lnTo>
                      <a:pt x="368927" y="0"/>
                    </a:lnTo>
                    <a:lnTo>
                      <a:pt x="368927" y="29135"/>
                    </a:lnTo>
                    <a:lnTo>
                      <a:pt x="0" y="29135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368927" cy="577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9280554" cy="10287000"/>
          </a:xfrm>
          <a:custGeom>
            <a:avLst/>
            <a:gdLst/>
            <a:ahLst/>
            <a:cxnLst/>
            <a:rect r="r" b="b" t="t" l="l"/>
            <a:pathLst>
              <a:path h="10287000" w="9280554">
                <a:moveTo>
                  <a:pt x="0" y="0"/>
                </a:moveTo>
                <a:lnTo>
                  <a:pt x="9280554" y="0"/>
                </a:lnTo>
                <a:lnTo>
                  <a:pt x="92805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72" t="0" r="-3869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80554" y="3336227"/>
            <a:ext cx="8485652" cy="358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0293" indent="-200147" lvl="1">
              <a:lnSpc>
                <a:spcPts val="2595"/>
              </a:lnSpc>
              <a:buFont typeface="Arial"/>
              <a:buChar char="•"/>
            </a:pPr>
            <a:r>
              <a:rPr lang="en-US" sz="1854">
                <a:solidFill>
                  <a:srgbClr val="365B6D"/>
                </a:solidFill>
                <a:latin typeface="Open Sans"/>
                <a:ea typeface="Open Sans"/>
                <a:cs typeface="Open Sans"/>
                <a:sym typeface="Open Sans"/>
              </a:rPr>
              <a:t>Crear, Modificar, Eliminar, Iniciar y serrar sesión, recuperar Contraseña de usuarios</a:t>
            </a:r>
          </a:p>
          <a:p>
            <a:pPr algn="l">
              <a:lnSpc>
                <a:spcPts val="2595"/>
              </a:lnSpc>
            </a:pPr>
          </a:p>
          <a:p>
            <a:pPr algn="l" marL="400293" indent="-200147" lvl="1">
              <a:lnSpc>
                <a:spcPts val="2595"/>
              </a:lnSpc>
              <a:buFont typeface="Arial"/>
              <a:buChar char="•"/>
            </a:pPr>
            <a:r>
              <a:rPr lang="en-US" sz="1854">
                <a:solidFill>
                  <a:srgbClr val="365B6D"/>
                </a:solidFill>
                <a:latin typeface="Open Sans"/>
                <a:ea typeface="Open Sans"/>
                <a:cs typeface="Open Sans"/>
                <a:sym typeface="Open Sans"/>
              </a:rPr>
              <a:t>Registrar Modificar y  Promediar asistencia y notas</a:t>
            </a:r>
          </a:p>
          <a:p>
            <a:pPr algn="l">
              <a:lnSpc>
                <a:spcPts val="2595"/>
              </a:lnSpc>
            </a:pPr>
          </a:p>
          <a:p>
            <a:pPr algn="l">
              <a:lnSpc>
                <a:spcPts val="2595"/>
              </a:lnSpc>
            </a:pPr>
          </a:p>
          <a:p>
            <a:pPr algn="l" marL="400293" indent="-200147" lvl="1">
              <a:lnSpc>
                <a:spcPts val="2595"/>
              </a:lnSpc>
              <a:buFont typeface="Arial"/>
              <a:buChar char="•"/>
            </a:pPr>
            <a:r>
              <a:rPr lang="en-US" sz="1854">
                <a:solidFill>
                  <a:srgbClr val="365B6D"/>
                </a:solidFill>
                <a:latin typeface="Open Sans"/>
                <a:ea typeface="Open Sans"/>
                <a:cs typeface="Open Sans"/>
                <a:sym typeface="Open Sans"/>
              </a:rPr>
              <a:t>Ingresar anotaciones</a:t>
            </a:r>
          </a:p>
          <a:p>
            <a:pPr algn="l">
              <a:lnSpc>
                <a:spcPts val="2595"/>
              </a:lnSpc>
            </a:pPr>
          </a:p>
          <a:p>
            <a:pPr algn="l" marL="400293" indent="-200147" lvl="1">
              <a:lnSpc>
                <a:spcPts val="2595"/>
              </a:lnSpc>
              <a:buFont typeface="Arial"/>
              <a:buChar char="•"/>
            </a:pPr>
          </a:p>
          <a:p>
            <a:pPr algn="l">
              <a:lnSpc>
                <a:spcPts val="2595"/>
              </a:lnSpc>
            </a:pPr>
          </a:p>
          <a:p>
            <a:pPr algn="l">
              <a:lnSpc>
                <a:spcPts val="259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464490" y="1095375"/>
            <a:ext cx="7794810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b="true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REQUERIMIENTOS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41527" y="1150113"/>
            <a:ext cx="8674836" cy="8885876"/>
          </a:xfrm>
          <a:custGeom>
            <a:avLst/>
            <a:gdLst/>
            <a:ahLst/>
            <a:cxnLst/>
            <a:rect r="r" b="b" t="t" l="l"/>
            <a:pathLst>
              <a:path h="8885876" w="8674836">
                <a:moveTo>
                  <a:pt x="0" y="0"/>
                </a:moveTo>
                <a:lnTo>
                  <a:pt x="8674836" y="0"/>
                </a:lnTo>
                <a:lnTo>
                  <a:pt x="8674836" y="8885876"/>
                </a:lnTo>
                <a:lnTo>
                  <a:pt x="0" y="8885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" t="0" r="-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8591" y="291226"/>
            <a:ext cx="16160709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2"/>
              </a:lnSpc>
            </a:pPr>
            <a:r>
              <a:rPr lang="en-US" b="true" sz="7200" spc="-187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DIAGRAMA DE CLASES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DAGyCyjbyxw</dc:identifier>
  <dcterms:modified xsi:type="dcterms:W3CDTF">2011-08-01T06:04:30Z</dcterms:modified>
  <cp:revision>1</cp:revision>
  <dc:title>ppt aultrack</dc:title>
</cp:coreProperties>
</file>